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2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57" r:id="rId4"/>
    <p:sldId id="287" r:id="rId5"/>
    <p:sldId id="258" r:id="rId6"/>
    <p:sldId id="297" r:id="rId7"/>
    <p:sldId id="292" r:id="rId8"/>
    <p:sldId id="259" r:id="rId9"/>
    <p:sldId id="288" r:id="rId10"/>
    <p:sldId id="294" r:id="rId11"/>
    <p:sldId id="295" r:id="rId12"/>
    <p:sldId id="268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85971" autoAdjust="0"/>
  </p:normalViewPr>
  <p:slideViewPr>
    <p:cSldViewPr>
      <p:cViewPr varScale="1">
        <p:scale>
          <a:sx n="90" d="100"/>
          <a:sy n="90" d="100"/>
        </p:scale>
        <p:origin x="22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97107-B9E6-468C-9FC6-94A0A73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805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879C76E7-03C5-4BD8-9C97-078A97985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674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9E7B914-142A-444D-B443-E44CD1AB1B4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Usually, an identity thief uses a legitimate taxpayer’s identity to fraudulently file a tax return and claim a refund. Generally, the identity thief will use a stolen SSN to file a forged tax return and attempt to get a fraudulent refund early in the filing season.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55006-4EAB-4465-90EF-D6B368DD7BC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Be alert to possible identity theft if taxpayer receives an IRS notice or letter that states that:</a:t>
            </a:r>
          </a:p>
          <a:p>
            <a:pPr marL="664546" lvl="1" indent="-18124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More than one tax return for taxpayer was filed,</a:t>
            </a:r>
          </a:p>
          <a:p>
            <a:pPr marL="664546" lvl="1" indent="-18124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Taxpayer had a balance due, refund offset or had collection actions taken against him for a year he did not file a tax return, or</a:t>
            </a:r>
          </a:p>
          <a:p>
            <a:pPr marL="664546" lvl="1" indent="-18124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IRS records indicate taxpayer received wages from an employer unknown to him.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E56ADA-C074-4B03-81EE-1D4652901FE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This year required to enter IP PIN for dependents in dependent section of TaxWise Main Information Sheet.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6D72EB5-0F20-4A19-A40F-3E3F6573019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1240" indent="-181240">
              <a:buFontTx/>
              <a:buChar char="•"/>
            </a:pPr>
            <a:r>
              <a:rPr lang="en-US" altLang="en-US" dirty="0" smtClean="0"/>
              <a:t>Even if federal AGI is zero.  </a:t>
            </a:r>
            <a:r>
              <a:rPr lang="en-US" dirty="0" smtClean="0"/>
              <a:t>Section 4.3.8 in Policy Manual – </a:t>
            </a:r>
            <a:r>
              <a:rPr lang="en-US" i="1" dirty="0" smtClean="0"/>
              <a:t>enter $1 on Line 21 Other Income and describe as “IN ORDER TO EFILE”</a:t>
            </a:r>
          </a:p>
          <a:p>
            <a:pPr marL="181240" indent="-181240">
              <a:buFontTx/>
              <a:buChar char="•"/>
            </a:pPr>
            <a:r>
              <a:rPr lang="en-US" altLang="en-US" dirty="0" smtClean="0"/>
              <a:t>Recommending that those who are not required to file a return, file one anyway to help with ID Theft. Two purposes are served. 1) Taxpayer is alerted that someone has already filed a return using his/her SSN. 2) The filing may prevent someone from filing a fraudulent return with that SSN.</a:t>
            </a:r>
          </a:p>
          <a:p>
            <a:pPr marL="181240" indent="-181240">
              <a:buFontTx/>
              <a:buChar char="•"/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669FDD-E132-4803-9139-FC1C5444BEA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BB27C5-BC4E-448E-B9EE-929E912E329D}" type="slidenum">
              <a:rPr lang="en-US" altLang="en-US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DD6A227-380E-4867-A6C8-E32B265C50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D98C58-43B9-423E-80BF-D04DF0EBC5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0F12E-855C-4D00-9DE9-6078C8CDAC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0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068E7-DDC6-448B-A87F-6C0F8BAC83A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56046-224A-4222-B0A4-A669A30A5D2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81163-7D5D-40EB-8949-389AF65CD1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5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A3B8B-EB65-4AC9-9713-3308A516FB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14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504" y="21336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B64F3A-EBEF-4DFC-B9B4-70C021CB8DF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</p:sldLayoutIdLst>
  <p:timing>
    <p:tnLst>
      <p:par>
        <p:cTn id="1" dur="indefinite" restart="never" nodeType="tmRoot"/>
      </p:par>
    </p:tnLst>
  </p:timing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Identity Theft</a:t>
            </a:r>
            <a:endParaRPr lang="en-US" alt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Pub 4491    </a:t>
            </a:r>
            <a:br>
              <a:rPr lang="en-US" smtClean="0"/>
            </a:br>
            <a:r>
              <a:rPr lang="en-US" smtClean="0"/>
              <a:t>Pub 4012</a:t>
            </a:r>
          </a:p>
          <a:p>
            <a:r>
              <a:rPr lang="en-US" smtClean="0"/>
              <a:t>TaxSlayer Manual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Recommendation…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825625"/>
            <a:ext cx="7543800" cy="4270375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None/>
              <a:defRPr/>
            </a:pPr>
            <a:r>
              <a:rPr lang="en-US" sz="3400" dirty="0" smtClean="0"/>
              <a:t>E-file everyone for whom return is prepared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/>
              <a:t>From taxpayer’s perspective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/>
              <a:t>Identify identity </a:t>
            </a:r>
            <a:r>
              <a:rPr lang="en-US" dirty="0" smtClean="0"/>
              <a:t>theft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Potentially prevent identity theft</a:t>
            </a:r>
            <a:endParaRPr lang="en-US" dirty="0"/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/>
              <a:t>Provide documentation of tax status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/>
              <a:t>From </a:t>
            </a:r>
            <a:r>
              <a:rPr lang="en-US" dirty="0" smtClean="0"/>
              <a:t>IRS </a:t>
            </a:r>
            <a:r>
              <a:rPr lang="en-US" dirty="0"/>
              <a:t>perspective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/>
              <a:t>Incremental “cost” of </a:t>
            </a:r>
            <a:r>
              <a:rPr lang="en-US" dirty="0" smtClean="0"/>
              <a:t>e-file </a:t>
            </a:r>
            <a:r>
              <a:rPr lang="en-US" dirty="0"/>
              <a:t>is low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/>
              <a:t>Cost of dealing with identity theft is high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From AARP perspective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dirty="0" smtClean="0"/>
              <a:t>Better tracks activity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dirty="0" smtClean="0"/>
              <a:t>Creates IRS record of return if questions arise later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www.irs.gov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 smtClean="0"/>
              <a:t>Forms and Publications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dirty="0" smtClean="0"/>
              <a:t>Identity Theft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en-US" dirty="0" smtClean="0"/>
              <a:t>TaxSlayer Manual Preparing a Return in Practice Lab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Identity Theft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>
              <a:cs typeface="Calibri" panose="020F0502020204030204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19200" y="25146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99"/>
                </a:solidFill>
                <a:cs typeface="Calibri" panose="020F0502020204030204" pitchFamily="34" charset="0"/>
              </a:rPr>
              <a:t>Comments?</a:t>
            </a:r>
            <a:endParaRPr lang="en-US" altLang="en-US" sz="1800">
              <a:solidFill>
                <a:srgbClr val="000099"/>
              </a:solidFill>
              <a:cs typeface="Calibri" panose="020F0502020204030204" pitchFamily="34" charset="0"/>
            </a:endParaRPr>
          </a:p>
        </p:txBody>
      </p:sp>
      <p:pic>
        <p:nvPicPr>
          <p:cNvPr id="15369" name="Picture 9" descr="C:\Users\Steve\AppData\Local\Microsoft\Windows\Temporary Internet Files\Content.IE5\W0E5RFM7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179638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81163-7D5D-40EB-8949-389AF65CD1E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Someone uses another's information, such as name, identifying number, or credit card number, without permission, to commit fraud or other crimes.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Victims of identity theft are victimized mostly through no fault of their own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103" name="Picture 4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15732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Identity Theft </a:t>
            </a:r>
            <a:r>
              <a:rPr lang="en-US" dirty="0" smtClean="0"/>
              <a:t>(cont..)</a:t>
            </a:r>
            <a:endParaRPr lang="en-US" dirty="0"/>
          </a:p>
        </p:txBody>
      </p:sp>
      <p:sp>
        <p:nvSpPr>
          <p:cNvPr id="5126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IRS sends notices to taxpayers identified as victims (or potential victims)</a:t>
            </a:r>
          </a:p>
          <a:p>
            <a:pPr eaLnBrk="1" hangingPunct="1"/>
            <a:r>
              <a:rPr lang="en-US" altLang="en-US" dirty="0" smtClean="0"/>
              <a:t>Notice provides Identity Protection PIN victim needs when filing his or her 2016 tax return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2955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Identity Theft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6"/>
          </p:nvPr>
        </p:nvSpPr>
        <p:spPr>
          <a:xfrm>
            <a:off x="950495" y="2141660"/>
            <a:ext cx="7543800" cy="281756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Ask taxpayer if s/he contacted IRS regarding identity theft or if IRS sent notice of potential identity theft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Note: question 11 on page 1 of Intake Interview form</a:t>
            </a:r>
          </a:p>
        </p:txBody>
      </p:sp>
      <p:pic>
        <p:nvPicPr>
          <p:cNvPr id="6152" name="Picture 3" descr="C:\Users\Steve\AppData\Local\Microsoft\Windows\Temporary Internet Files\Content.IE5\W0E5RFM7\MC900332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81000"/>
            <a:ext cx="1912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56046-224A-4222-B0A4-A669A30A5D2B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785522" y="4693307"/>
            <a:ext cx="7572955" cy="298575"/>
            <a:chOff x="639537" y="4971892"/>
            <a:chExt cx="7572955" cy="298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-1844" r="68897" b="12282"/>
            <a:stretch/>
          </p:blipFill>
          <p:spPr>
            <a:xfrm>
              <a:off x="639537" y="4971892"/>
              <a:ext cx="2941864" cy="2985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7216" t="-2589" r="1" b="13868"/>
            <a:stretch/>
          </p:blipFill>
          <p:spPr>
            <a:xfrm>
              <a:off x="3220031" y="4973295"/>
              <a:ext cx="4992461" cy="29576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Identity Theft – Entering IRS Identification PIN in TaxSlayer</a:t>
            </a:r>
            <a:endParaRPr lang="en-US" dirty="0"/>
          </a:p>
        </p:txBody>
      </p:sp>
      <p:pic>
        <p:nvPicPr>
          <p:cNvPr id="7174" name="Picture 7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8001000" cy="4267200"/>
          </a:xfr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438400" y="5867400"/>
            <a:ext cx="4648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90600" y="5715000"/>
            <a:ext cx="1447800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3886200"/>
            <a:ext cx="371646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IRS Identification Pin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09800" y="4343400"/>
            <a:ext cx="2438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Identity Theft – Entering IRS Identification </a:t>
            </a:r>
            <a:r>
              <a:rPr lang="en-US" dirty="0" smtClean="0"/>
              <a:t>PIN </a:t>
            </a:r>
            <a:r>
              <a:rPr lang="en-US" dirty="0"/>
              <a:t>in TaxSlayer</a:t>
            </a:r>
          </a:p>
        </p:txBody>
      </p:sp>
      <p:pic>
        <p:nvPicPr>
          <p:cNvPr id="81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507825" cy="451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Identity Theft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If taxpayer received IP PIN but lost it, have taxpayer call ID Theft Toll-free Hotline: </a:t>
            </a:r>
            <a:r>
              <a:rPr lang="en-US" altLang="en-US" dirty="0" smtClean="0">
                <a:solidFill>
                  <a:srgbClr val="0000FF"/>
                </a:solidFill>
              </a:rPr>
              <a:t>800-908-4490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If hotline provides new IP PIN – e-file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If not – create paper return and advise taxpayer to follow hotline instructions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Identity Theft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dirty="0" smtClean="0"/>
              <a:t>If e-file rejected with indication that tax return for primary or secondary social security numbers has already been filed, give taxpayer:</a:t>
            </a:r>
          </a:p>
          <a:p>
            <a:pPr marL="742950" lvl="1" indent="-346075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Cambria" pitchFamily="18" charset="0"/>
              <a:buAutoNum type="arabicPeriod"/>
              <a:defRPr/>
            </a:pPr>
            <a:r>
              <a:rPr lang="en-US" altLang="en-US" dirty="0" smtClean="0"/>
              <a:t>Paper copy of return to mail</a:t>
            </a:r>
          </a:p>
          <a:p>
            <a:pPr marL="742950" lvl="1" indent="-346075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Cambria" pitchFamily="18" charset="0"/>
              <a:buAutoNum type="arabicPeriod"/>
              <a:defRPr/>
            </a:pPr>
            <a:r>
              <a:rPr lang="en-US" altLang="en-US" dirty="0" smtClean="0"/>
              <a:t>Letter with instructions</a:t>
            </a:r>
          </a:p>
          <a:p>
            <a:pPr marL="742950" lvl="1" indent="-346075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Cambria" pitchFamily="18" charset="0"/>
              <a:buAutoNum type="arabicPeriod"/>
              <a:defRPr/>
            </a:pPr>
            <a:r>
              <a:rPr lang="en-US" altLang="en-US" dirty="0" smtClean="0"/>
              <a:t>Form 14039 – Identity Theft Affidavit</a:t>
            </a:r>
          </a:p>
        </p:txBody>
      </p:sp>
      <p:pic>
        <p:nvPicPr>
          <p:cNvPr id="10247" name="Picture 2" descr="C:\Users\Steve\AppData\Local\Microsoft\Windows\Temporary Internet Files\Content.IE5\BKA8153N\MC9002953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7975"/>
            <a:ext cx="163353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6A227-380E-4867-A6C8-E32B265C506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 14039</a:t>
            </a:r>
            <a:endParaRPr lang="en-US" dirty="0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821448"/>
            <a:ext cx="8321040" cy="435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81163-7D5D-40EB-8949-389AF65CD1E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NTTC 2016 PP TEMPLATE</Template>
  <TotalTime>0</TotalTime>
  <Words>588</Words>
  <Application>Microsoft Office PowerPoint</Application>
  <PresentationFormat>On-screen Show (4:3)</PresentationFormat>
  <Paragraphs>81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Verdana</vt:lpstr>
      <vt:lpstr>NTTC</vt:lpstr>
      <vt:lpstr>Identity Theft</vt:lpstr>
      <vt:lpstr>Identity Theft</vt:lpstr>
      <vt:lpstr>Identity Theft (cont..)</vt:lpstr>
      <vt:lpstr>Identity Theft (cont.)</vt:lpstr>
      <vt:lpstr>Identity Theft – Entering IRS Identification PIN in TaxSlayer</vt:lpstr>
      <vt:lpstr>Identity Theft – Entering IRS Identification PIN in TaxSlayer</vt:lpstr>
      <vt:lpstr>Identity Theft (cont)</vt:lpstr>
      <vt:lpstr>Identity Theft (cont)</vt:lpstr>
      <vt:lpstr>Form 14039</vt:lpstr>
      <vt:lpstr>Recommendation…</vt:lpstr>
      <vt:lpstr>Additional Resources</vt:lpstr>
      <vt:lpstr>Identity Theft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2013-11-13T15:00:38Z</dcterms:created>
  <dcterms:modified xsi:type="dcterms:W3CDTF">2016-12-15T18:08:04Z</dcterms:modified>
</cp:coreProperties>
</file>